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6" r:id="rId2"/>
    <p:sldMasterId id="2147483671" r:id="rId3"/>
    <p:sldMasterId id="2147483677" r:id="rId4"/>
    <p:sldMasterId id="2147483690" r:id="rId5"/>
  </p:sldMasterIdLst>
  <p:notesMasterIdLst>
    <p:notesMasterId r:id="rId24"/>
  </p:notesMasterIdLst>
  <p:sldIdLst>
    <p:sldId id="256" r:id="rId6"/>
    <p:sldId id="270" r:id="rId7"/>
    <p:sldId id="273" r:id="rId8"/>
    <p:sldId id="274" r:id="rId9"/>
    <p:sldId id="265" r:id="rId10"/>
    <p:sldId id="275" r:id="rId11"/>
    <p:sldId id="259" r:id="rId12"/>
    <p:sldId id="260" r:id="rId13"/>
    <p:sldId id="261" r:id="rId14"/>
    <p:sldId id="262" r:id="rId15"/>
    <p:sldId id="263" r:id="rId16"/>
    <p:sldId id="267" r:id="rId17"/>
    <p:sldId id="278" r:id="rId18"/>
    <p:sldId id="268" r:id="rId19"/>
    <p:sldId id="269" r:id="rId20"/>
    <p:sldId id="277" r:id="rId21"/>
    <p:sldId id="264" r:id="rId22"/>
    <p:sldId id="27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3"/>
    <p:restoredTop sz="92708"/>
  </p:normalViewPr>
  <p:slideViewPr>
    <p:cSldViewPr snapToGrid="0" snapToObjects="1">
      <p:cViewPr>
        <p:scale>
          <a:sx n="102" d="100"/>
          <a:sy n="102" d="100"/>
        </p:scale>
        <p:origin x="100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8" d="100"/>
        <a:sy n="14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eg>
</file>

<file path=ppt/media/image10.tiff>
</file>

<file path=ppt/media/image11.tiff>
</file>

<file path=ppt/media/image12.png>
</file>

<file path=ppt/media/image13.tiff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jpeg>
</file>

<file path=ppt/media/image20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FA6AE-5EB0-2642-A05C-1CE4EE9722D0}" type="datetimeFigureOut">
              <a:rPr lang="en-US" smtClean="0"/>
              <a:t>8/17/17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F3F99-14E4-544B-8A63-E06AE0626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26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@Tim:</a:t>
            </a:r>
            <a:r>
              <a:rPr lang="en-US" baseline="0" dirty="0" smtClean="0"/>
              <a:t> Why this isn’t the full YW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F3F99-14E4-544B-8A63-E06AE062687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73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F3F99-14E4-544B-8A63-E06AE062687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854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F3F99-14E4-544B-8A63-E06AE062687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77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38788" y="1223992"/>
            <a:ext cx="11514667" cy="58470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530" b="1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 smtClean="0"/>
              <a:t>Presentation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538788" y="1873867"/>
            <a:ext cx="5664970" cy="22138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765" b="0" i="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 smtClean="0"/>
              <a:t>Presenter Name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38788" y="2160428"/>
            <a:ext cx="5664970" cy="22138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765" b="0" i="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46284" y="5357309"/>
            <a:ext cx="184731" cy="336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588" dirty="0"/>
          </a:p>
        </p:txBody>
      </p:sp>
    </p:spTree>
    <p:extLst>
      <p:ext uri="{BB962C8B-B14F-4D97-AF65-F5344CB8AC3E}">
        <p14:creationId xmlns:p14="http://schemas.microsoft.com/office/powerpoint/2010/main" val="973257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915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136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991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3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38788" y="1223992"/>
            <a:ext cx="11514667" cy="58470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530" b="1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 smtClean="0"/>
              <a:t>Presentation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538788" y="1873867"/>
            <a:ext cx="5664970" cy="22138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765" b="0" i="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 smtClean="0"/>
              <a:t>Presenter Name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38788" y="2160428"/>
            <a:ext cx="5664970" cy="221389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765" b="0" i="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46284" y="5357309"/>
            <a:ext cx="184731" cy="336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588" dirty="0"/>
          </a:p>
        </p:txBody>
      </p:sp>
    </p:spTree>
    <p:extLst>
      <p:ext uri="{BB962C8B-B14F-4D97-AF65-F5344CB8AC3E}">
        <p14:creationId xmlns:p14="http://schemas.microsoft.com/office/powerpoint/2010/main" val="5742717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826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01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5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5771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ondary Slide w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8788" y="645458"/>
            <a:ext cx="11145212" cy="55637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177" b="1" i="0" baseline="0">
                <a:solidFill>
                  <a:srgbClr val="142958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538788" y="1436838"/>
            <a:ext cx="11145212" cy="406076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118" b="0" i="0" baseline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 smtClean="0"/>
              <a:t>Body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410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564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ondary Slide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8788" y="432995"/>
            <a:ext cx="11206788" cy="65554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177" b="1" baseline="0">
                <a:solidFill>
                  <a:srgbClr val="142958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538788" y="1312433"/>
            <a:ext cx="11206788" cy="4637891"/>
          </a:xfrm>
          <a:prstGeom prst="rect">
            <a:avLst/>
          </a:prstGeom>
        </p:spPr>
        <p:txBody>
          <a:bodyPr vert="horz"/>
          <a:lstStyle>
            <a:lvl1pPr marL="337129" indent="-337129">
              <a:buFont typeface="Wingdings" panose="05000000000000000000" pitchFamily="2" charset="2"/>
              <a:buChar char="§"/>
              <a:defRPr sz="2824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  <a:lvl2pPr>
              <a:defRPr sz="2471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2pPr>
            <a:lvl3pPr>
              <a:defRPr sz="2118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3pPr>
            <a:lvl4pPr>
              <a:defRPr sz="1765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4pPr>
            <a:lvl5pPr>
              <a:defRPr sz="1765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281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ondary Slide w/Text &amp;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8788" y="546287"/>
            <a:ext cx="11103088" cy="65554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24" b="1" baseline="0">
                <a:solidFill>
                  <a:srgbClr val="142958"/>
                </a:solidFill>
                <a:latin typeface="Arial Narrow" panose="020B0606020202030204" pitchFamily="34" charset="0"/>
                <a:cs typeface="Arial Narrow" panose="020B0606020202030204" pitchFamily="34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538788" y="1418908"/>
            <a:ext cx="7219758" cy="406076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765" b="0" i="0" baseline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 smtClean="0"/>
              <a:t>Body Text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8051030" y="1418908"/>
            <a:ext cx="3590846" cy="4060768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588" baseline="0"/>
            </a:lvl1pPr>
          </a:lstStyle>
          <a:p>
            <a:pPr lvl="0"/>
            <a:r>
              <a:rPr lang="en-US" dirty="0" smtClean="0"/>
              <a:t>Click proper below image </a:t>
            </a:r>
          </a:p>
          <a:p>
            <a:pPr lvl="0"/>
            <a:r>
              <a:rPr lang="en-US" dirty="0" smtClean="0"/>
              <a:t>to insert media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1272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ondary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9832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8866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800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03752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377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274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64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BC337-9FF2-D046-8FD0-1BA050E73E65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25FF-1902-FB4F-A30F-179B522A4C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81874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079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BC337-9FF2-D046-8FD0-1BA050E73E65}" type="datetimeFigureOut">
              <a:rPr lang="en-US" smtClean="0"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25FF-1902-FB4F-A30F-179B522A4C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343497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BC337-9FF2-D046-8FD0-1BA050E73E65}" type="datetimeFigureOut">
              <a:rPr lang="en-US" smtClean="0"/>
              <a:t>8/17/17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25FF-1902-FB4F-A30F-179B522A4C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615919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364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3436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BC337-9FF2-D046-8FD0-1BA050E73E65}" type="datetimeFigureOut">
              <a:rPr lang="en-US" smtClean="0"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25FF-1902-FB4F-A30F-179B522A4C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03931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BC337-9FF2-D046-8FD0-1BA050E73E65}" type="datetimeFigureOut">
              <a:rPr lang="en-US" smtClean="0"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25FF-1902-FB4F-A30F-179B522A4C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5539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BC337-9FF2-D046-8FD0-1BA050E73E65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25FF-1902-FB4F-A30F-179B522A4C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58031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BC337-9FF2-D046-8FD0-1BA050E73E65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25FF-1902-FB4F-A30F-179B522A4C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02757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767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D91CA60-3631-354C-8C83-375A064289D9}" type="datetimeFigureOut">
              <a:rPr lang="en-US" smtClean="0"/>
              <a:t>8/17/17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3B32D66-E80C-F742-A8BD-568ECB7E9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078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ondary Slide w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8788" y="645458"/>
            <a:ext cx="11145212" cy="55637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177" b="1" i="0" baseline="0">
                <a:solidFill>
                  <a:srgbClr val="142958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538788" y="1436838"/>
            <a:ext cx="11145212" cy="406076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118" b="0" i="0" baseline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 smtClean="0"/>
              <a:t>Body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9014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ondary Slide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8788" y="432995"/>
            <a:ext cx="11206788" cy="65554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177" b="1" baseline="0">
                <a:solidFill>
                  <a:srgbClr val="142958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538788" y="1312433"/>
            <a:ext cx="11206788" cy="4637891"/>
          </a:xfrm>
          <a:prstGeom prst="rect">
            <a:avLst/>
          </a:prstGeom>
        </p:spPr>
        <p:txBody>
          <a:bodyPr vert="horz"/>
          <a:lstStyle>
            <a:lvl1pPr marL="337129" indent="-337129">
              <a:buFont typeface="Wingdings" panose="05000000000000000000" pitchFamily="2" charset="2"/>
              <a:buChar char="§"/>
              <a:defRPr sz="2824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  <a:lvl2pPr>
              <a:defRPr sz="2471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2pPr>
            <a:lvl3pPr>
              <a:defRPr sz="2118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3pPr>
            <a:lvl4pPr>
              <a:defRPr sz="1765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4pPr>
            <a:lvl5pPr>
              <a:defRPr sz="1765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3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ondary Slide w/Text &amp;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8788" y="546287"/>
            <a:ext cx="11103088" cy="65554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24" b="1" baseline="0">
                <a:solidFill>
                  <a:srgbClr val="142958"/>
                </a:solidFill>
                <a:latin typeface="Arial Narrow" panose="020B0606020202030204" pitchFamily="34" charset="0"/>
                <a:cs typeface="Arial Narrow" panose="020B0606020202030204" pitchFamily="34" charset="0"/>
              </a:defRPr>
            </a:lvl1pPr>
          </a:lstStyle>
          <a:p>
            <a:pPr lvl="0"/>
            <a:r>
              <a:rPr lang="en-US" dirty="0" smtClean="0"/>
              <a:t>TITLE OF SLIDE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538788" y="1418908"/>
            <a:ext cx="7219758" cy="406076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765" b="0" i="0" baseline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 smtClean="0"/>
              <a:t>Body Text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8051030" y="1418908"/>
            <a:ext cx="3590846" cy="4060768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588" baseline="0"/>
            </a:lvl1pPr>
          </a:lstStyle>
          <a:p>
            <a:pPr lvl="0"/>
            <a:r>
              <a:rPr lang="en-US" dirty="0" smtClean="0"/>
              <a:t>Click proper below image </a:t>
            </a:r>
          </a:p>
          <a:p>
            <a:pPr lvl="0"/>
            <a:r>
              <a:rPr lang="en-US" dirty="0" smtClean="0"/>
              <a:t>to insert media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858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ondary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2153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.png"/><Relationship Id="rId12" Type="http://schemas.openxmlformats.org/officeDocument/2006/relationships/image" Target="../media/image6.jpg"/><Relationship Id="rId13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eg"/><Relationship Id="rId8" Type="http://schemas.openxmlformats.org/officeDocument/2006/relationships/image" Target="../media/image2.jpeg"/><Relationship Id="rId9" Type="http://schemas.openxmlformats.org/officeDocument/2006/relationships/image" Target="../media/image3.emf"/><Relationship Id="rId10" Type="http://schemas.openxmlformats.org/officeDocument/2006/relationships/image" Target="../media/image4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theme" Target="../theme/theme2.xml"/><Relationship Id="rId10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.png"/><Relationship Id="rId12" Type="http://schemas.openxmlformats.org/officeDocument/2006/relationships/image" Target="../media/image6.jpg"/><Relationship Id="rId13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theme" Target="../theme/theme3.xml"/><Relationship Id="rId7" Type="http://schemas.openxmlformats.org/officeDocument/2006/relationships/image" Target="../media/image1.jpeg"/><Relationship Id="rId8" Type="http://schemas.openxmlformats.org/officeDocument/2006/relationships/image" Target="../media/image2.jpeg"/><Relationship Id="rId9" Type="http://schemas.openxmlformats.org/officeDocument/2006/relationships/image" Target="../media/image3.emf"/><Relationship Id="rId10" Type="http://schemas.openxmlformats.org/officeDocument/2006/relationships/image" Target="../media/image4.jp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theme" Target="../theme/theme4.xml"/><Relationship Id="rId10" Type="http://schemas.openxmlformats.org/officeDocument/2006/relationships/image" Target="../media/image8.png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7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5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04341"/>
            <a:ext cx="12192000" cy="18859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2944"/>
            <a:ext cx="12191998" cy="1442197"/>
          </a:xfrm>
          <a:prstGeom prst="rect">
            <a:avLst/>
          </a:prstGeom>
        </p:spPr>
      </p:pic>
      <p:pic>
        <p:nvPicPr>
          <p:cNvPr id="5" name="Picture 4" descr="master_bluesidebar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4618"/>
            <a:ext cx="123152" cy="9188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709" y="6320903"/>
            <a:ext cx="1654415" cy="3756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833" y="6320903"/>
            <a:ext cx="1272999" cy="3771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541" y="6342779"/>
            <a:ext cx="2785749" cy="377133"/>
          </a:xfrm>
          <a:prstGeom prst="rect">
            <a:avLst/>
          </a:prstGeom>
        </p:spPr>
      </p:pic>
      <p:sp>
        <p:nvSpPr>
          <p:cNvPr id="11" name="Text Placeholder 2"/>
          <p:cNvSpPr txBox="1">
            <a:spLocks/>
          </p:cNvSpPr>
          <p:nvPr/>
        </p:nvSpPr>
        <p:spPr>
          <a:xfrm>
            <a:off x="555083" y="414618"/>
            <a:ext cx="5664970" cy="655544"/>
          </a:xfrm>
          <a:prstGeom prst="rect">
            <a:avLst/>
          </a:prstGeom>
        </p:spPr>
        <p:txBody>
          <a:bodyPr vert="horz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4000" b="1" kern="1200" baseline="0">
                <a:solidFill>
                  <a:srgbClr val="142958"/>
                </a:solidFill>
                <a:latin typeface="Arial Narrow" panose="020B0606020202030204" pitchFamily="34" charset="0"/>
                <a:ea typeface="+mn-ea"/>
                <a:cs typeface="Arial Narrow" panose="020B0606020202030204" pitchFamily="34" charset="0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530" dirty="0" smtClean="0">
                <a:latin typeface="Arial" charset="0"/>
                <a:ea typeface="Arial" charset="0"/>
                <a:cs typeface="Arial" charset="0"/>
              </a:rPr>
              <a:t>T2C2</a:t>
            </a:r>
            <a:endParaRPr lang="en-US" sz="353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4022" y="5002905"/>
            <a:ext cx="8574014" cy="44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94" baseline="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 Timely And Trusted Curator And Coordinator Of Scientific Data</a:t>
            </a:r>
            <a:endParaRPr lang="en-US" sz="2294" baseline="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4153062"/>
            <a:ext cx="12192000" cy="151279"/>
          </a:xfrm>
          <a:prstGeom prst="rect">
            <a:avLst/>
          </a:prstGeom>
          <a:solidFill>
            <a:srgbClr val="446F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899" y="509397"/>
            <a:ext cx="1682250" cy="635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363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iming>
    <p:tnLst>
      <p:par>
        <p:cTn id="1" dur="indefinite" restart="never" nodeType="tmRoot"/>
      </p:par>
    </p:tnLst>
  </p:timing>
  <p:txStyles>
    <p:titleStyle>
      <a:lvl1pPr algn="ctr" defTabSz="449505" rtl="0" eaLnBrk="1" latinLnBrk="0" hangingPunct="1">
        <a:spcBef>
          <a:spcPct val="0"/>
        </a:spcBef>
        <a:buNone/>
        <a:defRPr sz="43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7129" indent="-337129" algn="l" defTabSz="449505" rtl="0" eaLnBrk="1" latinLnBrk="0" hangingPunct="1">
        <a:spcBef>
          <a:spcPct val="20000"/>
        </a:spcBef>
        <a:buFont typeface="Arial"/>
        <a:buChar char="•"/>
        <a:defRPr sz="3177" kern="1200">
          <a:solidFill>
            <a:schemeClr val="tx1"/>
          </a:solidFill>
          <a:latin typeface="+mn-lt"/>
          <a:ea typeface="+mn-ea"/>
          <a:cs typeface="+mn-cs"/>
        </a:defRPr>
      </a:lvl1pPr>
      <a:lvl2pPr marL="730446" indent="-280941" algn="l" defTabSz="449505" rtl="0" eaLnBrk="1" latinLnBrk="0" hangingPunct="1">
        <a:spcBef>
          <a:spcPct val="20000"/>
        </a:spcBef>
        <a:buFont typeface="Arial"/>
        <a:buChar char="–"/>
        <a:defRPr sz="2735" kern="1200">
          <a:solidFill>
            <a:schemeClr val="tx1"/>
          </a:solidFill>
          <a:latin typeface="+mn-lt"/>
          <a:ea typeface="+mn-ea"/>
          <a:cs typeface="+mn-cs"/>
        </a:defRPr>
      </a:lvl2pPr>
      <a:lvl3pPr marL="1123764" indent="-224753" algn="l" defTabSz="449505" rtl="0" eaLnBrk="1" latinLnBrk="0" hangingPunct="1">
        <a:spcBef>
          <a:spcPct val="20000"/>
        </a:spcBef>
        <a:buFont typeface="Arial"/>
        <a:buChar char="•"/>
        <a:defRPr sz="2382" kern="1200">
          <a:solidFill>
            <a:schemeClr val="tx1"/>
          </a:solidFill>
          <a:latin typeface="+mn-lt"/>
          <a:ea typeface="+mn-ea"/>
          <a:cs typeface="+mn-cs"/>
        </a:defRPr>
      </a:lvl3pPr>
      <a:lvl4pPr marL="1573269" indent="-224753" algn="l" defTabSz="449505" rtl="0" eaLnBrk="1" latinLnBrk="0" hangingPunct="1">
        <a:spcBef>
          <a:spcPct val="20000"/>
        </a:spcBef>
        <a:buFont typeface="Arial"/>
        <a:buChar char="–"/>
        <a:defRPr sz="1941" kern="1200">
          <a:solidFill>
            <a:schemeClr val="tx1"/>
          </a:solidFill>
          <a:latin typeface="+mn-lt"/>
          <a:ea typeface="+mn-ea"/>
          <a:cs typeface="+mn-cs"/>
        </a:defRPr>
      </a:lvl4pPr>
      <a:lvl5pPr marL="2022774" indent="-224753" algn="l" defTabSz="449505" rtl="0" eaLnBrk="1" latinLnBrk="0" hangingPunct="1">
        <a:spcBef>
          <a:spcPct val="20000"/>
        </a:spcBef>
        <a:buFont typeface="Arial"/>
        <a:buChar char="»"/>
        <a:defRPr sz="1941" kern="1200">
          <a:solidFill>
            <a:schemeClr val="tx1"/>
          </a:solidFill>
          <a:latin typeface="+mn-lt"/>
          <a:ea typeface="+mn-ea"/>
          <a:cs typeface="+mn-cs"/>
        </a:defRPr>
      </a:lvl5pPr>
      <a:lvl6pPr marL="2472279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6pPr>
      <a:lvl7pPr marL="2921785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7pPr>
      <a:lvl8pPr marL="3371290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8pPr>
      <a:lvl9pPr marL="3820796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49505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899010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48516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798021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47527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697032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46538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596043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51282"/>
            <a:ext cx="12192000" cy="7067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8037" y="6294176"/>
            <a:ext cx="848309" cy="4182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18" b="0" baseline="0" dirty="0" smtClean="0">
                <a:solidFill>
                  <a:schemeClr val="bg1"/>
                </a:solidFill>
                <a:effectLst/>
                <a:latin typeface="Arial" charset="0"/>
                <a:ea typeface="Arial" charset="0"/>
                <a:cs typeface="Arial" charset="0"/>
              </a:rPr>
              <a:t>T2C2</a:t>
            </a:r>
            <a:endParaRPr lang="en-US" sz="2118" b="0" baseline="0" dirty="0">
              <a:solidFill>
                <a:schemeClr val="bg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4576542" y="6318193"/>
            <a:ext cx="2742045" cy="3655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2">
                <a:solidFill>
                  <a:schemeClr val="bg1"/>
                </a:solidFill>
              </a:defRPr>
            </a:lvl1pPr>
          </a:lstStyle>
          <a:p>
            <a:fld id="{D21E25FF-1902-FB4F-A30F-179B522A4C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36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86" r:id="rId5"/>
    <p:sldLayoutId id="2147483687" r:id="rId6"/>
    <p:sldLayoutId id="2147483688" r:id="rId7"/>
    <p:sldLayoutId id="2147483689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49505" rtl="0" eaLnBrk="1" latinLnBrk="0" hangingPunct="1">
        <a:spcBef>
          <a:spcPct val="0"/>
        </a:spcBef>
        <a:buNone/>
        <a:defRPr sz="43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7129" indent="-337129" algn="l" defTabSz="449505" rtl="0" eaLnBrk="1" latinLnBrk="0" hangingPunct="1">
        <a:spcBef>
          <a:spcPct val="20000"/>
        </a:spcBef>
        <a:buFont typeface="Arial"/>
        <a:buChar char="•"/>
        <a:defRPr sz="3177" kern="1200">
          <a:solidFill>
            <a:schemeClr val="tx1"/>
          </a:solidFill>
          <a:latin typeface="+mn-lt"/>
          <a:ea typeface="+mn-ea"/>
          <a:cs typeface="+mn-cs"/>
        </a:defRPr>
      </a:lvl1pPr>
      <a:lvl2pPr marL="730446" indent="-280941" algn="l" defTabSz="449505" rtl="0" eaLnBrk="1" latinLnBrk="0" hangingPunct="1">
        <a:spcBef>
          <a:spcPct val="20000"/>
        </a:spcBef>
        <a:buFont typeface="Arial"/>
        <a:buChar char="–"/>
        <a:defRPr sz="2735" kern="1200">
          <a:solidFill>
            <a:schemeClr val="tx1"/>
          </a:solidFill>
          <a:latin typeface="+mn-lt"/>
          <a:ea typeface="+mn-ea"/>
          <a:cs typeface="+mn-cs"/>
        </a:defRPr>
      </a:lvl2pPr>
      <a:lvl3pPr marL="1123764" indent="-224753" algn="l" defTabSz="449505" rtl="0" eaLnBrk="1" latinLnBrk="0" hangingPunct="1">
        <a:spcBef>
          <a:spcPct val="20000"/>
        </a:spcBef>
        <a:buFont typeface="Arial"/>
        <a:buChar char="•"/>
        <a:defRPr sz="2382" kern="1200">
          <a:solidFill>
            <a:schemeClr val="tx1"/>
          </a:solidFill>
          <a:latin typeface="+mn-lt"/>
          <a:ea typeface="+mn-ea"/>
          <a:cs typeface="+mn-cs"/>
        </a:defRPr>
      </a:lvl3pPr>
      <a:lvl4pPr marL="1573269" indent="-224753" algn="l" defTabSz="449505" rtl="0" eaLnBrk="1" latinLnBrk="0" hangingPunct="1">
        <a:spcBef>
          <a:spcPct val="20000"/>
        </a:spcBef>
        <a:buFont typeface="Arial"/>
        <a:buChar char="–"/>
        <a:defRPr sz="1941" kern="1200">
          <a:solidFill>
            <a:schemeClr val="tx1"/>
          </a:solidFill>
          <a:latin typeface="+mn-lt"/>
          <a:ea typeface="+mn-ea"/>
          <a:cs typeface="+mn-cs"/>
        </a:defRPr>
      </a:lvl4pPr>
      <a:lvl5pPr marL="2022774" indent="-224753" algn="l" defTabSz="449505" rtl="0" eaLnBrk="1" latinLnBrk="0" hangingPunct="1">
        <a:spcBef>
          <a:spcPct val="20000"/>
        </a:spcBef>
        <a:buFont typeface="Arial"/>
        <a:buChar char="»"/>
        <a:defRPr sz="1941" kern="1200">
          <a:solidFill>
            <a:schemeClr val="tx1"/>
          </a:solidFill>
          <a:latin typeface="+mn-lt"/>
          <a:ea typeface="+mn-ea"/>
          <a:cs typeface="+mn-cs"/>
        </a:defRPr>
      </a:lvl5pPr>
      <a:lvl6pPr marL="2472279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6pPr>
      <a:lvl7pPr marL="2921785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7pPr>
      <a:lvl8pPr marL="3371290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8pPr>
      <a:lvl9pPr marL="3820796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49505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899010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48516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798021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47527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697032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46538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596043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04341"/>
            <a:ext cx="12192000" cy="18859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12944"/>
            <a:ext cx="12191998" cy="1442197"/>
          </a:xfrm>
          <a:prstGeom prst="rect">
            <a:avLst/>
          </a:prstGeom>
        </p:spPr>
      </p:pic>
      <p:pic>
        <p:nvPicPr>
          <p:cNvPr id="5" name="Picture 4" descr="master_bluesidebar.eps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4618"/>
            <a:ext cx="123152" cy="9188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709" y="6320903"/>
            <a:ext cx="1654415" cy="3756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833" y="6320903"/>
            <a:ext cx="1272999" cy="3771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541" y="6342779"/>
            <a:ext cx="2785749" cy="377133"/>
          </a:xfrm>
          <a:prstGeom prst="rect">
            <a:avLst/>
          </a:prstGeom>
        </p:spPr>
      </p:pic>
      <p:sp>
        <p:nvSpPr>
          <p:cNvPr id="11" name="Text Placeholder 2"/>
          <p:cNvSpPr txBox="1">
            <a:spLocks/>
          </p:cNvSpPr>
          <p:nvPr/>
        </p:nvSpPr>
        <p:spPr>
          <a:xfrm>
            <a:off x="555083" y="414618"/>
            <a:ext cx="5664970" cy="655544"/>
          </a:xfrm>
          <a:prstGeom prst="rect">
            <a:avLst/>
          </a:prstGeom>
        </p:spPr>
        <p:txBody>
          <a:bodyPr vert="horz"/>
          <a:lstStyle>
            <a:lvl1pPr marL="0" indent="0" algn="l" defTabSz="509412" rtl="0" eaLnBrk="1" latinLnBrk="0" hangingPunct="1">
              <a:spcBef>
                <a:spcPct val="20000"/>
              </a:spcBef>
              <a:buFont typeface="Arial"/>
              <a:buNone/>
              <a:defRPr sz="4000" b="1" kern="1200" baseline="0">
                <a:solidFill>
                  <a:srgbClr val="142958"/>
                </a:solidFill>
                <a:latin typeface="Arial Narrow" panose="020B0606020202030204" pitchFamily="34" charset="0"/>
                <a:ea typeface="+mn-ea"/>
                <a:cs typeface="Arial Narrow" panose="020B0606020202030204" pitchFamily="34" charset="0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530" dirty="0" smtClean="0">
                <a:latin typeface="Arial" charset="0"/>
                <a:ea typeface="Arial" charset="0"/>
                <a:cs typeface="Arial" charset="0"/>
              </a:rPr>
              <a:t>T2C2</a:t>
            </a:r>
            <a:endParaRPr lang="en-US" sz="353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4022" y="5002905"/>
            <a:ext cx="8574014" cy="44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94" baseline="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 Timely And Trusted Curator And Coordinator Of Scientific Data</a:t>
            </a:r>
            <a:endParaRPr lang="en-US" sz="2294" baseline="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4153062"/>
            <a:ext cx="12192000" cy="151279"/>
          </a:xfrm>
          <a:prstGeom prst="rect">
            <a:avLst/>
          </a:prstGeom>
          <a:solidFill>
            <a:srgbClr val="446F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899" y="509397"/>
            <a:ext cx="1682250" cy="635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260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</p:sldLayoutIdLst>
  <p:timing>
    <p:tnLst>
      <p:par>
        <p:cTn id="1" dur="indefinite" restart="never" nodeType="tmRoot"/>
      </p:par>
    </p:tnLst>
  </p:timing>
  <p:txStyles>
    <p:titleStyle>
      <a:lvl1pPr algn="ctr" defTabSz="449505" rtl="0" eaLnBrk="1" latinLnBrk="0" hangingPunct="1">
        <a:spcBef>
          <a:spcPct val="0"/>
        </a:spcBef>
        <a:buNone/>
        <a:defRPr sz="43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7129" indent="-337129" algn="l" defTabSz="449505" rtl="0" eaLnBrk="1" latinLnBrk="0" hangingPunct="1">
        <a:spcBef>
          <a:spcPct val="20000"/>
        </a:spcBef>
        <a:buFont typeface="Arial"/>
        <a:buChar char="•"/>
        <a:defRPr sz="3177" kern="1200">
          <a:solidFill>
            <a:schemeClr val="tx1"/>
          </a:solidFill>
          <a:latin typeface="+mn-lt"/>
          <a:ea typeface="+mn-ea"/>
          <a:cs typeface="+mn-cs"/>
        </a:defRPr>
      </a:lvl1pPr>
      <a:lvl2pPr marL="730446" indent="-280941" algn="l" defTabSz="449505" rtl="0" eaLnBrk="1" latinLnBrk="0" hangingPunct="1">
        <a:spcBef>
          <a:spcPct val="20000"/>
        </a:spcBef>
        <a:buFont typeface="Arial"/>
        <a:buChar char="–"/>
        <a:defRPr sz="2735" kern="1200">
          <a:solidFill>
            <a:schemeClr val="tx1"/>
          </a:solidFill>
          <a:latin typeface="+mn-lt"/>
          <a:ea typeface="+mn-ea"/>
          <a:cs typeface="+mn-cs"/>
        </a:defRPr>
      </a:lvl2pPr>
      <a:lvl3pPr marL="1123764" indent="-224753" algn="l" defTabSz="449505" rtl="0" eaLnBrk="1" latinLnBrk="0" hangingPunct="1">
        <a:spcBef>
          <a:spcPct val="20000"/>
        </a:spcBef>
        <a:buFont typeface="Arial"/>
        <a:buChar char="•"/>
        <a:defRPr sz="2382" kern="1200">
          <a:solidFill>
            <a:schemeClr val="tx1"/>
          </a:solidFill>
          <a:latin typeface="+mn-lt"/>
          <a:ea typeface="+mn-ea"/>
          <a:cs typeface="+mn-cs"/>
        </a:defRPr>
      </a:lvl3pPr>
      <a:lvl4pPr marL="1573269" indent="-224753" algn="l" defTabSz="449505" rtl="0" eaLnBrk="1" latinLnBrk="0" hangingPunct="1">
        <a:spcBef>
          <a:spcPct val="20000"/>
        </a:spcBef>
        <a:buFont typeface="Arial"/>
        <a:buChar char="–"/>
        <a:defRPr sz="1941" kern="1200">
          <a:solidFill>
            <a:schemeClr val="tx1"/>
          </a:solidFill>
          <a:latin typeface="+mn-lt"/>
          <a:ea typeface="+mn-ea"/>
          <a:cs typeface="+mn-cs"/>
        </a:defRPr>
      </a:lvl4pPr>
      <a:lvl5pPr marL="2022774" indent="-224753" algn="l" defTabSz="449505" rtl="0" eaLnBrk="1" latinLnBrk="0" hangingPunct="1">
        <a:spcBef>
          <a:spcPct val="20000"/>
        </a:spcBef>
        <a:buFont typeface="Arial"/>
        <a:buChar char="»"/>
        <a:defRPr sz="1941" kern="1200">
          <a:solidFill>
            <a:schemeClr val="tx1"/>
          </a:solidFill>
          <a:latin typeface="+mn-lt"/>
          <a:ea typeface="+mn-ea"/>
          <a:cs typeface="+mn-cs"/>
        </a:defRPr>
      </a:lvl5pPr>
      <a:lvl6pPr marL="2472279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6pPr>
      <a:lvl7pPr marL="2921785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7pPr>
      <a:lvl8pPr marL="3371290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8pPr>
      <a:lvl9pPr marL="3820796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49505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899010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48516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798021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47527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697032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46538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596043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51282"/>
            <a:ext cx="12192000" cy="7067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8037" y="6294176"/>
            <a:ext cx="848309" cy="4182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18" b="0" baseline="0" dirty="0" smtClean="0">
                <a:solidFill>
                  <a:schemeClr val="bg1"/>
                </a:solidFill>
                <a:effectLst/>
                <a:latin typeface="Arial" charset="0"/>
                <a:ea typeface="Arial" charset="0"/>
                <a:cs typeface="Arial" charset="0"/>
              </a:rPr>
              <a:t>T2C2</a:t>
            </a:r>
            <a:endParaRPr lang="en-US" sz="2118" b="0" baseline="0" dirty="0">
              <a:solidFill>
                <a:schemeClr val="bg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4576542" y="6318193"/>
            <a:ext cx="2742045" cy="3655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2">
                <a:solidFill>
                  <a:schemeClr val="bg1"/>
                </a:solidFill>
              </a:defRPr>
            </a:lvl1pPr>
          </a:lstStyle>
          <a:p>
            <a:fld id="{D21E25FF-1902-FB4F-A30F-179B522A4C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199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49505" rtl="0" eaLnBrk="1" latinLnBrk="0" hangingPunct="1">
        <a:spcBef>
          <a:spcPct val="0"/>
        </a:spcBef>
        <a:buNone/>
        <a:defRPr sz="43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7129" indent="-337129" algn="l" defTabSz="449505" rtl="0" eaLnBrk="1" latinLnBrk="0" hangingPunct="1">
        <a:spcBef>
          <a:spcPct val="20000"/>
        </a:spcBef>
        <a:buFont typeface="Arial"/>
        <a:buChar char="•"/>
        <a:defRPr sz="3177" kern="1200">
          <a:solidFill>
            <a:schemeClr val="tx1"/>
          </a:solidFill>
          <a:latin typeface="+mn-lt"/>
          <a:ea typeface="+mn-ea"/>
          <a:cs typeface="+mn-cs"/>
        </a:defRPr>
      </a:lvl1pPr>
      <a:lvl2pPr marL="730446" indent="-280941" algn="l" defTabSz="449505" rtl="0" eaLnBrk="1" latinLnBrk="0" hangingPunct="1">
        <a:spcBef>
          <a:spcPct val="20000"/>
        </a:spcBef>
        <a:buFont typeface="Arial"/>
        <a:buChar char="–"/>
        <a:defRPr sz="2735" kern="1200">
          <a:solidFill>
            <a:schemeClr val="tx1"/>
          </a:solidFill>
          <a:latin typeface="+mn-lt"/>
          <a:ea typeface="+mn-ea"/>
          <a:cs typeface="+mn-cs"/>
        </a:defRPr>
      </a:lvl2pPr>
      <a:lvl3pPr marL="1123764" indent="-224753" algn="l" defTabSz="449505" rtl="0" eaLnBrk="1" latinLnBrk="0" hangingPunct="1">
        <a:spcBef>
          <a:spcPct val="20000"/>
        </a:spcBef>
        <a:buFont typeface="Arial"/>
        <a:buChar char="•"/>
        <a:defRPr sz="2382" kern="1200">
          <a:solidFill>
            <a:schemeClr val="tx1"/>
          </a:solidFill>
          <a:latin typeface="+mn-lt"/>
          <a:ea typeface="+mn-ea"/>
          <a:cs typeface="+mn-cs"/>
        </a:defRPr>
      </a:lvl3pPr>
      <a:lvl4pPr marL="1573269" indent="-224753" algn="l" defTabSz="449505" rtl="0" eaLnBrk="1" latinLnBrk="0" hangingPunct="1">
        <a:spcBef>
          <a:spcPct val="20000"/>
        </a:spcBef>
        <a:buFont typeface="Arial"/>
        <a:buChar char="–"/>
        <a:defRPr sz="1941" kern="1200">
          <a:solidFill>
            <a:schemeClr val="tx1"/>
          </a:solidFill>
          <a:latin typeface="+mn-lt"/>
          <a:ea typeface="+mn-ea"/>
          <a:cs typeface="+mn-cs"/>
        </a:defRPr>
      </a:lvl4pPr>
      <a:lvl5pPr marL="2022774" indent="-224753" algn="l" defTabSz="449505" rtl="0" eaLnBrk="1" latinLnBrk="0" hangingPunct="1">
        <a:spcBef>
          <a:spcPct val="20000"/>
        </a:spcBef>
        <a:buFont typeface="Arial"/>
        <a:buChar char="»"/>
        <a:defRPr sz="1941" kern="1200">
          <a:solidFill>
            <a:schemeClr val="tx1"/>
          </a:solidFill>
          <a:latin typeface="+mn-lt"/>
          <a:ea typeface="+mn-ea"/>
          <a:cs typeface="+mn-cs"/>
        </a:defRPr>
      </a:lvl5pPr>
      <a:lvl6pPr marL="2472279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6pPr>
      <a:lvl7pPr marL="2921785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7pPr>
      <a:lvl8pPr marL="3371290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8pPr>
      <a:lvl9pPr marL="3820796" indent="-224753" algn="l" defTabSz="449505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49505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899010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48516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798021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47527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697032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46538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596043" algn="l" defTabSz="449505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BC337-9FF2-D046-8FD0-1BA050E73E65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82A61-3922-E546-A8AB-6737FD070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82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8.png"/><Relationship Id="rId5" Type="http://schemas.openxmlformats.org/officeDocument/2006/relationships/hyperlink" Target="NULL" TargetMode="External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hyperlink" Target="https://github.com/idaks/DataONE-Prov-Summer-2017/tree/master/examples/simulate_data_collection/SPARQL-querie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hyperlink" Target="https://jena.apache.org/documentation/query/property_paths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1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79" y="598378"/>
            <a:ext cx="10058400" cy="3566160"/>
          </a:xfrm>
        </p:spPr>
        <p:txBody>
          <a:bodyPr>
            <a:normAutofit/>
          </a:bodyPr>
          <a:lstStyle/>
          <a:p>
            <a:r>
              <a:rPr lang="en-US" sz="4800" b="1" dirty="0"/>
              <a:t>Prospective and Retrospective Provenance Queries Using </a:t>
            </a:r>
            <a:r>
              <a:rPr lang="en-US" sz="4800" b="1" dirty="0" err="1"/>
              <a:t>YesWorkflow</a:t>
            </a:r>
            <a:r>
              <a:rPr lang="en-US" sz="4800" b="1" dirty="0"/>
              <a:t>, RDF, and </a:t>
            </a:r>
            <a:r>
              <a:rPr lang="en-US" sz="4800" b="1" dirty="0" smtClean="0"/>
              <a:t>SPARQL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79" y="4544291"/>
            <a:ext cx="10878589" cy="1184564"/>
          </a:xfrm>
        </p:spPr>
        <p:txBody>
          <a:bodyPr>
            <a:normAutofit/>
          </a:bodyPr>
          <a:lstStyle/>
          <a:p>
            <a:r>
              <a:rPr lang="en-US" b="1" dirty="0" err="1"/>
              <a:t>Linh</a:t>
            </a:r>
            <a:r>
              <a:rPr lang="en-US" b="1" dirty="0"/>
              <a:t> </a:t>
            </a:r>
            <a:r>
              <a:rPr lang="en-US" b="1" dirty="0" smtClean="0"/>
              <a:t>Hoang, </a:t>
            </a:r>
            <a:r>
              <a:rPr lang="en-US" b="1" dirty="0"/>
              <a:t>Hui </a:t>
            </a:r>
            <a:r>
              <a:rPr lang="en-US" b="1" dirty="0" err="1" smtClean="0"/>
              <a:t>Lyu</a:t>
            </a:r>
            <a:r>
              <a:rPr lang="en-US" b="1" dirty="0" smtClean="0"/>
              <a:t>, </a:t>
            </a:r>
            <a:r>
              <a:rPr lang="en-US" b="1" dirty="0"/>
              <a:t>Timothy </a:t>
            </a:r>
            <a:r>
              <a:rPr lang="en-US" b="1" dirty="0" err="1" smtClean="0"/>
              <a:t>McPhillips</a:t>
            </a:r>
            <a:r>
              <a:rPr lang="en-US" b="1" dirty="0" smtClean="0"/>
              <a:t> </a:t>
            </a:r>
            <a:r>
              <a:rPr lang="en-US" b="1" dirty="0"/>
              <a:t>and Bertram </a:t>
            </a:r>
            <a:r>
              <a:rPr lang="en-US" b="1" dirty="0" err="1" smtClean="0"/>
              <a:t>Ludäscher</a:t>
            </a:r>
            <a:endParaRPr lang="en-US" dirty="0"/>
          </a:p>
        </p:txBody>
      </p:sp>
      <p:pic>
        <p:nvPicPr>
          <p:cNvPr id="4" name="Picture 3" descr="iSchoolwordmark_Ima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6895" y="1027322"/>
            <a:ext cx="9181305" cy="20486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109" y="169434"/>
            <a:ext cx="3847730" cy="8578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9927" y="169434"/>
            <a:ext cx="3205942" cy="95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919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3947" y="17602200"/>
            <a:ext cx="9502259" cy="495094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132" y="2692481"/>
            <a:ext cx="6407530" cy="3345198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1001" y="814263"/>
            <a:ext cx="11665330" cy="1145580"/>
          </a:xfrm>
        </p:spPr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b="1" dirty="0" smtClean="0"/>
              <a:t>Mapping with </a:t>
            </a:r>
            <a:r>
              <a:rPr lang="en-US" sz="2800" b="1" dirty="0" err="1" smtClean="0"/>
              <a:t>ProvONE</a:t>
            </a:r>
            <a:r>
              <a:rPr lang="en-US" sz="2800" b="1" dirty="0" smtClean="0"/>
              <a:t> (A </a:t>
            </a:r>
            <a:r>
              <a:rPr lang="en-US" sz="2800" b="1" dirty="0"/>
              <a:t>PROV Extension Data Model for Scientific Workflow </a:t>
            </a:r>
            <a:r>
              <a:rPr lang="en-US" sz="2800" b="1" dirty="0" smtClean="0"/>
              <a:t>Provenance). </a:t>
            </a:r>
            <a:r>
              <a:rPr lang="en-US" sz="2800" b="1" i="1" dirty="0" smtClean="0">
                <a:hlinkClick r:id="rId5" invalidUrl="https://github.com/idaks/DataONE-Prov-Summer-2017/tree/master/examples/simulate_data_collection/YW Model OWL"/>
              </a:rPr>
              <a:t>Details here</a:t>
            </a:r>
            <a:endParaRPr lang="en-US" sz="2800" b="1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01" y="1959843"/>
            <a:ext cx="5296302" cy="4810475"/>
          </a:xfrm>
          <a:prstGeom prst="rect">
            <a:avLst/>
          </a:prstGeom>
        </p:spPr>
      </p:pic>
      <p:sp>
        <p:nvSpPr>
          <p:cNvPr id="6" name="Title 8"/>
          <p:cNvSpPr txBox="1">
            <a:spLocks/>
          </p:cNvSpPr>
          <p:nvPr/>
        </p:nvSpPr>
        <p:spPr>
          <a:xfrm>
            <a:off x="301314" y="69099"/>
            <a:ext cx="9005525" cy="915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FF0000"/>
                </a:solidFill>
              </a:rPr>
              <a:t>(1) Conceptualized RDF Model (cont.)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23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0376"/>
            <a:ext cx="12223594" cy="471352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0231" y="214813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(2) “Hand crafted” RDF Representation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32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383069" y="219278"/>
            <a:ext cx="10515600" cy="76221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FF0000"/>
                </a:solidFill>
              </a:rPr>
              <a:t>(3) (4) Wrote and tested SPARQL queries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9997" y="1076896"/>
            <a:ext cx="11086577" cy="1190314"/>
          </a:xfrm>
        </p:spPr>
        <p:txBody>
          <a:bodyPr>
            <a:normAutofit fontScale="25000" lnSpcReduction="20000"/>
          </a:bodyPr>
          <a:lstStyle/>
          <a:p>
            <a:r>
              <a:rPr lang="en-US" sz="11200" i="1" dirty="0" smtClean="0">
                <a:hlinkClick r:id="rId2"/>
              </a:rPr>
              <a:t>List of queries here</a:t>
            </a:r>
            <a:endParaRPr lang="en-US" sz="11200" i="1" dirty="0" smtClean="0"/>
          </a:p>
          <a:p>
            <a:r>
              <a:rPr lang="en-US" sz="11200" dirty="0" smtClean="0"/>
              <a:t>Using 2 tools Jena-ARQ and Virtuoso to test the queries.</a:t>
            </a:r>
          </a:p>
          <a:p>
            <a:endParaRPr lang="en-US" sz="5600" dirty="0" smtClean="0"/>
          </a:p>
          <a:p>
            <a:pPr marL="0" indent="0">
              <a:spcBef>
                <a:spcPct val="50000"/>
              </a:spcBef>
              <a:buNone/>
            </a:pPr>
            <a:r>
              <a:rPr lang="en-US" sz="10400" b="1" dirty="0" smtClean="0"/>
              <a:t>Example 1: Recursive query using SPARQL property path</a:t>
            </a:r>
          </a:p>
          <a:p>
            <a:pPr marL="0" indent="0">
              <a:buNone/>
            </a:pPr>
            <a:r>
              <a:rPr lang="en-US" sz="10400" b="1" i="1" dirty="0" smtClean="0"/>
              <a:t>Question: </a:t>
            </a:r>
            <a:r>
              <a:rPr lang="en-US" sz="10400" i="1" dirty="0" smtClean="0"/>
              <a:t>What are the downstream blocks of the program block named “B1”?</a:t>
            </a:r>
            <a:endParaRPr lang="en-US" sz="10400" dirty="0" smtClean="0"/>
          </a:p>
          <a:p>
            <a:pPr marL="0" indent="0">
              <a:buNone/>
            </a:pPr>
            <a:r>
              <a:rPr lang="en-US" sz="10400" b="1" i="1" dirty="0" smtClean="0"/>
              <a:t>Query:</a:t>
            </a:r>
            <a:endParaRPr lang="en-US" sz="10400" dirty="0" smtClean="0"/>
          </a:p>
          <a:p>
            <a:pPr marL="1371600" lvl="3" indent="0">
              <a:buNone/>
            </a:pPr>
            <a:r>
              <a:rPr lang="en-US" sz="7400" dirty="0" smtClean="0">
                <a:solidFill>
                  <a:srgbClr val="0070C0"/>
                </a:solidFill>
              </a:rPr>
              <a:t>SELECT DISTINCT </a:t>
            </a:r>
            <a:r>
              <a:rPr lang="en-US" sz="7400" dirty="0" smtClean="0"/>
              <a:t>?</a:t>
            </a:r>
            <a:r>
              <a:rPr lang="en-US" sz="7400" dirty="0" err="1" smtClean="0"/>
              <a:t>downstream_block_name</a:t>
            </a:r>
            <a:endParaRPr lang="en-US" sz="7400" dirty="0" smtClean="0"/>
          </a:p>
          <a:p>
            <a:pPr marL="1371600" lvl="3" indent="0">
              <a:buNone/>
            </a:pPr>
            <a:r>
              <a:rPr lang="en-US" sz="7400" dirty="0" smtClean="0">
                <a:solidFill>
                  <a:srgbClr val="0070C0"/>
                </a:solidFill>
              </a:rPr>
              <a:t>WHERE </a:t>
            </a:r>
          </a:p>
          <a:p>
            <a:pPr marL="1371600" lvl="3" indent="0">
              <a:buNone/>
            </a:pPr>
            <a:r>
              <a:rPr lang="en-US" sz="7400" dirty="0" smtClean="0"/>
              <a:t>{ ?block                   </a:t>
            </a:r>
            <a:r>
              <a:rPr lang="en-US" sz="7400" dirty="0" err="1" smtClean="0"/>
              <a:t>rdf:type</a:t>
            </a:r>
            <a:r>
              <a:rPr lang="en-US" sz="7400" dirty="0" smtClean="0"/>
              <a:t>           </a:t>
            </a:r>
            <a:r>
              <a:rPr lang="en-US" sz="7400" dirty="0" err="1" smtClean="0"/>
              <a:t>yw:Block</a:t>
            </a:r>
            <a:r>
              <a:rPr lang="en-US" sz="7400" dirty="0" smtClean="0"/>
              <a:t>;</a:t>
            </a:r>
          </a:p>
          <a:p>
            <a:pPr marL="1371600" lvl="3" indent="0">
              <a:buNone/>
            </a:pPr>
            <a:r>
              <a:rPr lang="en-US" sz="7400" dirty="0" smtClean="0"/>
              <a:t>                                 </a:t>
            </a:r>
            <a:r>
              <a:rPr lang="en-US" sz="7400" dirty="0" err="1" smtClean="0"/>
              <a:t>rdfs:label</a:t>
            </a:r>
            <a:r>
              <a:rPr lang="en-US" sz="7400" dirty="0" smtClean="0"/>
              <a:t>         "B1". </a:t>
            </a:r>
          </a:p>
          <a:p>
            <a:pPr marL="1371600" lvl="3" indent="0">
              <a:buNone/>
            </a:pPr>
            <a:endParaRPr lang="en-US" sz="7400" dirty="0" smtClean="0"/>
          </a:p>
          <a:p>
            <a:pPr marL="1371600" lvl="3" indent="0">
              <a:buNone/>
            </a:pPr>
            <a:r>
              <a:rPr lang="en-US" sz="7400" dirty="0" smtClean="0"/>
              <a:t>  ?block   (</a:t>
            </a:r>
            <a:r>
              <a:rPr lang="en-US" sz="7400" dirty="0" err="1" smtClean="0"/>
              <a:t>yw:hasOutPort</a:t>
            </a:r>
            <a:r>
              <a:rPr lang="en-US" sz="7400" dirty="0" smtClean="0"/>
              <a:t>/</a:t>
            </a:r>
            <a:r>
              <a:rPr lang="en-US" sz="7400" dirty="0" err="1" smtClean="0"/>
              <a:t>yw:sends</a:t>
            </a:r>
            <a:r>
              <a:rPr lang="en-US" sz="7400" dirty="0" smtClean="0"/>
              <a:t>/^</a:t>
            </a:r>
            <a:r>
              <a:rPr lang="en-US" sz="7400" dirty="0" err="1" smtClean="0"/>
              <a:t>yw:receives</a:t>
            </a:r>
            <a:r>
              <a:rPr lang="en-US" sz="7400" dirty="0" smtClean="0"/>
              <a:t>/^</a:t>
            </a:r>
            <a:r>
              <a:rPr lang="en-US" sz="7400" dirty="0" err="1" smtClean="0"/>
              <a:t>yw:hasInPort</a:t>
            </a:r>
            <a:r>
              <a:rPr lang="en-US" sz="7400" dirty="0" smtClean="0"/>
              <a:t>)+  ?</a:t>
            </a:r>
            <a:r>
              <a:rPr lang="en-US" sz="7400" dirty="0" err="1" smtClean="0"/>
              <a:t>down_block</a:t>
            </a:r>
            <a:r>
              <a:rPr lang="en-US" sz="7400" dirty="0" smtClean="0"/>
              <a:t>.</a:t>
            </a:r>
          </a:p>
          <a:p>
            <a:pPr marL="1371600" lvl="3" indent="0">
              <a:buNone/>
            </a:pPr>
            <a:endParaRPr lang="en-US" sz="7400" dirty="0" smtClean="0"/>
          </a:p>
          <a:p>
            <a:pPr marL="1371600" lvl="3" indent="0">
              <a:buNone/>
            </a:pPr>
            <a:r>
              <a:rPr lang="en-US" sz="7400" dirty="0" smtClean="0"/>
              <a:t>  ?</a:t>
            </a:r>
            <a:r>
              <a:rPr lang="en-US" sz="7400" dirty="0" err="1" smtClean="0"/>
              <a:t>down_block</a:t>
            </a:r>
            <a:r>
              <a:rPr lang="en-US" sz="7400" dirty="0" smtClean="0"/>
              <a:t>       </a:t>
            </a:r>
            <a:r>
              <a:rPr lang="en-US" sz="7400" dirty="0" err="1" smtClean="0"/>
              <a:t>rdf:type</a:t>
            </a:r>
            <a:r>
              <a:rPr lang="en-US" sz="7400" dirty="0" smtClean="0"/>
              <a:t>     </a:t>
            </a:r>
            <a:r>
              <a:rPr lang="en-US" sz="7400" dirty="0" err="1" smtClean="0"/>
              <a:t>yw:Block</a:t>
            </a:r>
            <a:r>
              <a:rPr lang="en-US" sz="7400" dirty="0" smtClean="0"/>
              <a:t>;</a:t>
            </a:r>
          </a:p>
          <a:p>
            <a:pPr marL="1371600" lvl="3" indent="0">
              <a:buNone/>
            </a:pPr>
            <a:r>
              <a:rPr lang="en-US" sz="7400" dirty="0" smtClean="0"/>
              <a:t>                                  </a:t>
            </a:r>
            <a:r>
              <a:rPr lang="en-US" sz="7400" dirty="0" err="1" smtClean="0"/>
              <a:t>rdfs:label</a:t>
            </a:r>
            <a:r>
              <a:rPr lang="en-US" sz="7400" dirty="0" smtClean="0"/>
              <a:t>   ?</a:t>
            </a:r>
            <a:r>
              <a:rPr lang="en-US" sz="7400" dirty="0" err="1" smtClean="0"/>
              <a:t>downstream_block_name</a:t>
            </a:r>
            <a:r>
              <a:rPr lang="en-US" sz="7400" dirty="0" smtClean="0"/>
              <a:t>.</a:t>
            </a:r>
          </a:p>
          <a:p>
            <a:pPr marL="1371600" lvl="3" indent="0">
              <a:buNone/>
            </a:pPr>
            <a:endParaRPr lang="en-US" sz="7400" dirty="0" smtClean="0"/>
          </a:p>
          <a:p>
            <a:pPr marL="1371600" lvl="3" indent="0">
              <a:buNone/>
            </a:pPr>
            <a:r>
              <a:rPr lang="en-US" sz="7400" dirty="0" smtClean="0">
                <a:solidFill>
                  <a:srgbClr val="0070C0"/>
                </a:solidFill>
              </a:rPr>
              <a:t>} ORDER BY</a:t>
            </a:r>
            <a:r>
              <a:rPr lang="en-US" sz="7400" dirty="0" smtClean="0"/>
              <a:t>        ?</a:t>
            </a:r>
            <a:r>
              <a:rPr lang="en-US" sz="7400" dirty="0" err="1" smtClean="0"/>
              <a:t>down_block_name</a:t>
            </a:r>
            <a:r>
              <a:rPr lang="en-US" sz="7400" dirty="0" smtClean="0"/>
              <a:t>;</a:t>
            </a:r>
          </a:p>
          <a:p>
            <a:pPr marL="0" indent="0">
              <a:buNone/>
            </a:pPr>
            <a:r>
              <a:rPr lang="en-US" sz="11200" dirty="0" smtClean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8984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3120"/>
            <a:ext cx="10515600" cy="862426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(3) (4) Wrote and tested SPARQL queries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5546"/>
            <a:ext cx="10515600" cy="524840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200" b="1" dirty="0"/>
              <a:t>Example 2: Querying across between prospective and retrospective provenance</a:t>
            </a:r>
          </a:p>
          <a:p>
            <a:pPr marL="0" indent="0">
              <a:buNone/>
            </a:pPr>
            <a:r>
              <a:rPr lang="en-US" sz="3200" b="1" i="1" dirty="0"/>
              <a:t>Question:</a:t>
            </a:r>
            <a:r>
              <a:rPr lang="en-US" sz="3200" i="1" dirty="0"/>
              <a:t> What URI variable value that associated with a data named “D1”?</a:t>
            </a:r>
            <a:endParaRPr lang="en-US" sz="3200" dirty="0"/>
          </a:p>
          <a:p>
            <a:pPr marL="0" indent="0">
              <a:buNone/>
            </a:pPr>
            <a:r>
              <a:rPr lang="en-US" sz="3200" b="1" i="1" dirty="0"/>
              <a:t>Query:</a:t>
            </a:r>
            <a:endParaRPr lang="en-US" sz="3200" dirty="0"/>
          </a:p>
          <a:p>
            <a:pPr marL="1371600" lvl="3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SELECT DISTINCT </a:t>
            </a:r>
            <a:r>
              <a:rPr lang="en-US" sz="2400" dirty="0"/>
              <a:t>?</a:t>
            </a:r>
            <a:r>
              <a:rPr lang="en-US" sz="2400" dirty="0" err="1"/>
              <a:t>variable_value</a:t>
            </a:r>
            <a:endParaRPr lang="en-US" sz="2400" dirty="0"/>
          </a:p>
          <a:p>
            <a:pPr marL="1371600" lvl="3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WHERE</a:t>
            </a:r>
          </a:p>
          <a:p>
            <a:pPr marL="1371600" lvl="3" indent="0">
              <a:buNone/>
            </a:pPr>
            <a:r>
              <a:rPr lang="en-US" sz="2400" dirty="0"/>
              <a:t>{  ?data                 </a:t>
            </a:r>
            <a:r>
              <a:rPr lang="en-US" sz="2400" dirty="0" err="1"/>
              <a:t>rdf:type</a:t>
            </a:r>
            <a:r>
              <a:rPr lang="en-US" sz="2400" dirty="0"/>
              <a:t>      </a:t>
            </a:r>
            <a:r>
              <a:rPr lang="en-US" sz="2400" dirty="0" err="1"/>
              <a:t>yw:Data</a:t>
            </a:r>
            <a:r>
              <a:rPr lang="en-US" sz="2400" dirty="0"/>
              <a:t> ;</a:t>
            </a:r>
          </a:p>
          <a:p>
            <a:pPr marL="1371600" lvl="3" indent="0">
              <a:buNone/>
            </a:pPr>
            <a:r>
              <a:rPr lang="en-US" sz="2400" dirty="0"/>
              <a:t>                           </a:t>
            </a:r>
            <a:r>
              <a:rPr lang="en-US" sz="2400" dirty="0" smtClean="0"/>
              <a:t>   </a:t>
            </a:r>
            <a:r>
              <a:rPr lang="en-US" sz="2400" dirty="0" err="1"/>
              <a:t>rdfs:label</a:t>
            </a:r>
            <a:r>
              <a:rPr lang="en-US" sz="2400" dirty="0"/>
              <a:t>    "D1" ;</a:t>
            </a:r>
          </a:p>
          <a:p>
            <a:pPr marL="1371600" lvl="3" indent="0">
              <a:buNone/>
            </a:pPr>
            <a:r>
              <a:rPr lang="en-US" sz="2400" dirty="0"/>
              <a:t>                            </a:t>
            </a:r>
            <a:r>
              <a:rPr lang="en-US" sz="2400" dirty="0" smtClean="0"/>
              <a:t>  </a:t>
            </a:r>
            <a:r>
              <a:rPr lang="en-US" sz="2400" dirty="0"/>
              <a:t>(</a:t>
            </a:r>
            <a:r>
              <a:rPr lang="en-US" sz="2400" dirty="0" err="1"/>
              <a:t>yw:wasReadFrom|yw:wasWrittenTo</a:t>
            </a:r>
            <a:r>
              <a:rPr lang="en-US" sz="2400" dirty="0"/>
              <a:t>)     ?resource</a:t>
            </a:r>
            <a:r>
              <a:rPr lang="en-US" sz="2400" dirty="0" smtClean="0"/>
              <a:t>.</a:t>
            </a:r>
          </a:p>
          <a:p>
            <a:pPr marL="1371600" lvl="3" indent="0">
              <a:buNone/>
            </a:pPr>
            <a:endParaRPr lang="en-US" sz="2400" dirty="0"/>
          </a:p>
          <a:p>
            <a:pPr marL="1371600" lvl="3" indent="0">
              <a:buNone/>
            </a:pPr>
            <a:r>
              <a:rPr lang="en-US" sz="2400" dirty="0"/>
              <a:t>   ?resource           </a:t>
            </a:r>
            <a:r>
              <a:rPr lang="en-US" sz="2400" dirty="0" err="1"/>
              <a:t>rdf:type</a:t>
            </a:r>
            <a:r>
              <a:rPr lang="en-US" sz="2400" dirty="0"/>
              <a:t> </a:t>
            </a:r>
            <a:r>
              <a:rPr lang="en-US" sz="2400" dirty="0" err="1"/>
              <a:t>yw:Resource</a:t>
            </a:r>
            <a:r>
              <a:rPr lang="en-US" sz="2400" dirty="0"/>
              <a:t>;</a:t>
            </a:r>
          </a:p>
          <a:p>
            <a:pPr marL="1371600" lvl="3" indent="0">
              <a:buNone/>
            </a:pPr>
            <a:r>
              <a:rPr lang="en-US" sz="2400" dirty="0"/>
              <a:t>                             </a:t>
            </a:r>
            <a:r>
              <a:rPr lang="en-US" sz="2400" dirty="0" smtClean="0"/>
              <a:t>  </a:t>
            </a:r>
            <a:r>
              <a:rPr lang="en-US" sz="2400" dirty="0" err="1"/>
              <a:t>yw:hasURIVariable</a:t>
            </a:r>
            <a:r>
              <a:rPr lang="en-US" sz="2400" dirty="0"/>
              <a:t>       ?</a:t>
            </a:r>
            <a:r>
              <a:rPr lang="en-US" sz="2400" dirty="0" err="1"/>
              <a:t>URIVariable</a:t>
            </a:r>
            <a:r>
              <a:rPr lang="en-US" sz="2400" dirty="0"/>
              <a:t> </a:t>
            </a:r>
            <a:r>
              <a:rPr lang="en-US" sz="2400" dirty="0" smtClean="0"/>
              <a:t>.</a:t>
            </a:r>
          </a:p>
          <a:p>
            <a:pPr marL="1371600" lvl="3" indent="0">
              <a:buNone/>
            </a:pPr>
            <a:endParaRPr lang="en-US" sz="2400" dirty="0"/>
          </a:p>
          <a:p>
            <a:pPr marL="1371600" lvl="3" indent="0">
              <a:buNone/>
            </a:pPr>
            <a:r>
              <a:rPr lang="en-US" sz="2400" dirty="0"/>
              <a:t>   ?</a:t>
            </a:r>
            <a:r>
              <a:rPr lang="en-US" sz="2400" dirty="0" err="1"/>
              <a:t>URIVariable</a:t>
            </a:r>
            <a:r>
              <a:rPr lang="en-US" sz="2400" dirty="0"/>
              <a:t>      </a:t>
            </a:r>
            <a:r>
              <a:rPr lang="en-US" sz="2400" dirty="0" err="1"/>
              <a:t>rdf:type</a:t>
            </a:r>
            <a:r>
              <a:rPr lang="en-US" sz="2400" dirty="0"/>
              <a:t>                </a:t>
            </a:r>
            <a:r>
              <a:rPr lang="en-US" sz="2400" dirty="0" err="1"/>
              <a:t>yw:URIVariable</a:t>
            </a:r>
            <a:r>
              <a:rPr lang="en-US" sz="2400" dirty="0"/>
              <a:t>;</a:t>
            </a:r>
          </a:p>
          <a:p>
            <a:pPr marL="1371600" lvl="3" indent="0">
              <a:buNone/>
            </a:pPr>
            <a:r>
              <a:rPr lang="en-US" sz="2400" dirty="0"/>
              <a:t>                             </a:t>
            </a:r>
            <a:r>
              <a:rPr lang="en-US" sz="2400"/>
              <a:t> </a:t>
            </a:r>
            <a:r>
              <a:rPr lang="en-US" sz="2400" smtClean="0"/>
              <a:t> yw:variableValue</a:t>
            </a:r>
            <a:r>
              <a:rPr lang="en-US" sz="2400" dirty="0" smtClean="0"/>
              <a:t> </a:t>
            </a:r>
            <a:r>
              <a:rPr lang="en-US" sz="2400" dirty="0"/>
              <a:t>       ?</a:t>
            </a:r>
            <a:r>
              <a:rPr lang="en-US" sz="2400" dirty="0" err="1"/>
              <a:t>variable_value</a:t>
            </a:r>
            <a:r>
              <a:rPr lang="en-US" sz="2400" dirty="0"/>
              <a:t>.}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820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567" y="289969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Findings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567" y="1327759"/>
            <a:ext cx="10840233" cy="4849204"/>
          </a:xfrm>
        </p:spPr>
        <p:txBody>
          <a:bodyPr>
            <a:normAutofit/>
          </a:bodyPr>
          <a:lstStyle/>
          <a:p>
            <a:r>
              <a:rPr lang="is-IS" dirty="0" smtClean="0"/>
              <a:t>Observations:</a:t>
            </a:r>
          </a:p>
          <a:p>
            <a:pPr lvl="1" fontAlgn="base"/>
            <a:r>
              <a:rPr lang="is-IS" dirty="0" smtClean="0"/>
              <a:t>ARQ vs. Virtuoso: </a:t>
            </a:r>
          </a:p>
          <a:p>
            <a:pPr lvl="2" fontAlgn="base"/>
            <a:r>
              <a:rPr lang="en-US" dirty="0" smtClean="0"/>
              <a:t>ARQ </a:t>
            </a:r>
            <a:r>
              <a:rPr lang="en-US" dirty="0"/>
              <a:t>took longer time to run all the queries (about 30 seconds). Whereas, Virtuoso is much faster (less than 5 seconds).</a:t>
            </a:r>
          </a:p>
          <a:p>
            <a:pPr lvl="2"/>
            <a:r>
              <a:rPr lang="en-US" dirty="0"/>
              <a:t>ARQ require special syntax declaration in order to use advanced property path queries: </a:t>
            </a:r>
            <a:r>
              <a:rPr lang="en-US" u="sng" dirty="0">
                <a:hlinkClick r:id="rId2"/>
              </a:rPr>
              <a:t>https://jena.apache.org/documentation/query/property_paths.html</a:t>
            </a:r>
            <a:r>
              <a:rPr lang="en-US" dirty="0" smtClean="0"/>
              <a:t>.</a:t>
            </a:r>
          </a:p>
          <a:p>
            <a:pPr lvl="1"/>
            <a:r>
              <a:rPr lang="is-IS" dirty="0" smtClean="0"/>
              <a:t>Property path works nicely (somewhat more handful than in Prolog &amp; Datalog).</a:t>
            </a:r>
          </a:p>
          <a:p>
            <a:pPr lvl="1"/>
            <a:r>
              <a:rPr lang="is-IS" dirty="0" smtClean="0"/>
              <a:t>No is-a hierarchy for free</a:t>
            </a:r>
            <a:r>
              <a:rPr lang="is-IS" dirty="0">
                <a:sym typeface="Wingdings"/>
              </a:rPr>
              <a:t> </a:t>
            </a:r>
            <a:r>
              <a:rPr lang="is-IS" dirty="0" smtClean="0">
                <a:sym typeface="Wingdings"/>
              </a:rPr>
              <a:t>(i.e: owl:sameAs, rdfs:subClassOf).</a:t>
            </a:r>
          </a:p>
          <a:p>
            <a:r>
              <a:rPr lang="en-US" dirty="0" smtClean="0"/>
              <a:t>Challenges</a:t>
            </a:r>
            <a:endParaRPr lang="is-IS" dirty="0" smtClean="0"/>
          </a:p>
          <a:p>
            <a:pPr lvl="1"/>
            <a:r>
              <a:rPr lang="is-IS" dirty="0" smtClean="0"/>
              <a:t>Mapping between ProvONE &amp; YW RDF Model: not all ProvONE components are applicable to use in YW RDF.</a:t>
            </a:r>
          </a:p>
          <a:p>
            <a:pPr lvl="1"/>
            <a:r>
              <a:rPr lang="is-IS" dirty="0" smtClean="0"/>
              <a:t>More real samples (scripts) to test the feasibility of RDF model &amp; queries.</a:t>
            </a:r>
          </a:p>
          <a:p>
            <a:pPr lvl="1"/>
            <a:endParaRPr lang="is-IS" dirty="0" smtClean="0"/>
          </a:p>
          <a:p>
            <a:pPr lvl="1"/>
            <a:endParaRPr lang="is-IS" dirty="0" smtClean="0"/>
          </a:p>
          <a:p>
            <a:endParaRPr lang="is-IS" dirty="0" smtClean="0"/>
          </a:p>
          <a:p>
            <a:endParaRPr lang="is-I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80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Plans for Future Works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Examining the feasibility of YW RDF model, RDF representation &amp; SPARQL queries with new samples (Python, R scripts anyone?)</a:t>
            </a:r>
          </a:p>
          <a:p>
            <a:r>
              <a:rPr lang="en-US" sz="3200" dirty="0" smtClean="0"/>
              <a:t>Defining “meaningful” queries that can be used by researchers.</a:t>
            </a:r>
          </a:p>
          <a:p>
            <a:r>
              <a:rPr lang="en-US" sz="3200" dirty="0" smtClean="0"/>
              <a:t>Judgments of using own RDF vocabulary instead of standard </a:t>
            </a:r>
            <a:r>
              <a:rPr lang="en-US" sz="3200" dirty="0" err="1" smtClean="0"/>
              <a:t>ProvONE</a:t>
            </a:r>
            <a:r>
              <a:rPr lang="en-US" sz="3200" dirty="0" smtClean="0"/>
              <a:t> vocabulary (via an example?).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895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5699" y="2677396"/>
            <a:ext cx="6926894" cy="23956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6000" dirty="0" smtClean="0">
                <a:solidFill>
                  <a:srgbClr val="FF0000"/>
                </a:solidFill>
              </a:rPr>
              <a:t>QUESTIONS? </a:t>
            </a:r>
            <a:endParaRPr lang="en-US" sz="6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189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62" y="1176880"/>
            <a:ext cx="10180320" cy="508339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49135" y="132369"/>
            <a:ext cx="11413374" cy="1044511"/>
          </a:xfrm>
        </p:spPr>
        <p:txBody>
          <a:bodyPr/>
          <a:lstStyle/>
          <a:p>
            <a:r>
              <a:rPr lang="en-US" b="1" dirty="0" err="1" smtClean="0"/>
              <a:t>YesWorkflow</a:t>
            </a:r>
            <a:r>
              <a:rPr lang="en-US" b="1" dirty="0" smtClean="0"/>
              <a:t> Overview (cont.)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2815244" y="6260279"/>
            <a:ext cx="82406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YW Relational Schema (annotation &amp; </a:t>
            </a:r>
            <a:r>
              <a:rPr lang="en-US" sz="2800" b="1" dirty="0" err="1"/>
              <a:t>wf</a:t>
            </a:r>
            <a:r>
              <a:rPr lang="en-US" sz="2800" b="1" dirty="0"/>
              <a:t> model)</a:t>
            </a:r>
          </a:p>
        </p:txBody>
      </p:sp>
    </p:spTree>
    <p:extLst>
      <p:ext uri="{BB962C8B-B14F-4D97-AF65-F5344CB8AC3E}">
        <p14:creationId xmlns:p14="http://schemas.microsoft.com/office/powerpoint/2010/main" val="194258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>
                <a:solidFill>
                  <a:srgbClr val="CC3300"/>
                </a:solidFill>
              </a:rPr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51709"/>
            <a:ext cx="10515600" cy="4625254"/>
          </a:xfrm>
        </p:spPr>
        <p:txBody>
          <a:bodyPr>
            <a:normAutofit/>
          </a:bodyPr>
          <a:lstStyle/>
          <a:p>
            <a:pPr>
              <a:spcBef>
                <a:spcPct val="50000"/>
              </a:spcBef>
            </a:pPr>
            <a:endParaRPr lang="en-GB" sz="1200" b="1" dirty="0">
              <a:solidFill>
                <a:srgbClr val="CC3300"/>
              </a:solidFill>
            </a:endParaRPr>
          </a:p>
          <a:p>
            <a:pPr marL="514350" indent="-514350">
              <a:buAutoNum type="arabicParenBoth"/>
            </a:pPr>
            <a:r>
              <a:rPr lang="en-US" dirty="0"/>
              <a:t> Refined the provenance related portion of the existing YW conceptual model, making it compatible with </a:t>
            </a:r>
            <a:r>
              <a:rPr lang="en-US" b="1" dirty="0" err="1"/>
              <a:t>ProvONE</a:t>
            </a:r>
            <a:r>
              <a:rPr lang="en-US" b="1" dirty="0"/>
              <a:t>*</a:t>
            </a:r>
            <a:r>
              <a:rPr lang="en-US" dirty="0"/>
              <a:t>.</a:t>
            </a:r>
          </a:p>
          <a:p>
            <a:pPr marL="514350" indent="-514350">
              <a:buAutoNum type="arabicParenBoth"/>
            </a:pPr>
            <a:r>
              <a:rPr lang="en-US" dirty="0"/>
              <a:t> Translated the refined parts of YW model to an RDF representation.</a:t>
            </a:r>
          </a:p>
          <a:p>
            <a:pPr marL="514350" indent="-514350">
              <a:buAutoNum type="arabicParenBoth"/>
            </a:pPr>
            <a:r>
              <a:rPr lang="en-US" dirty="0"/>
              <a:t> Used SPARQL to facilitate scientifically meaningful queries that can be used by researchers.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802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31025" y="277091"/>
            <a:ext cx="10058400" cy="914400"/>
          </a:xfrm>
        </p:spPr>
        <p:txBody>
          <a:bodyPr>
            <a:normAutofit/>
          </a:bodyPr>
          <a:lstStyle/>
          <a:p>
            <a:r>
              <a:rPr lang="en-US" sz="5400" b="1" dirty="0" smtClean="0">
                <a:solidFill>
                  <a:srgbClr val="FF0000"/>
                </a:solidFill>
              </a:rPr>
              <a:t>Motivation</a:t>
            </a:r>
            <a:endParaRPr lang="en-US" sz="5400" b="1" dirty="0">
              <a:solidFill>
                <a:srgbClr val="FF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97280" y="1385455"/>
            <a:ext cx="10058400" cy="472593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4300" b="1" dirty="0" smtClean="0"/>
              <a:t>DataONE</a:t>
            </a:r>
          </a:p>
          <a:p>
            <a:endParaRPr lang="is-IS" sz="3600" b="1" dirty="0" smtClean="0"/>
          </a:p>
          <a:p>
            <a:pPr lvl="1"/>
            <a:r>
              <a:rPr lang="en-US" sz="3200" dirty="0" smtClean="0"/>
              <a:t>DataONE </a:t>
            </a:r>
            <a:r>
              <a:rPr lang="en-US" sz="3200" dirty="0"/>
              <a:t>is a community driven project providing access to data across multiple member repositories, supporting enhanced search and discovery of Earth and environmental data</a:t>
            </a:r>
            <a:r>
              <a:rPr lang="en-US" sz="3200" dirty="0" smtClean="0"/>
              <a:t>.</a:t>
            </a:r>
          </a:p>
          <a:p>
            <a:pPr lvl="1"/>
            <a:endParaRPr lang="is-IS" sz="3200" dirty="0" smtClean="0"/>
          </a:p>
          <a:p>
            <a:pPr lvl="1"/>
            <a:r>
              <a:rPr lang="en-US" sz="3200" dirty="0" smtClean="0"/>
              <a:t>Research projects in DataONE are using RDF to provide provenance from OAI-ORE* data packages.</a:t>
            </a:r>
          </a:p>
          <a:p>
            <a:pPr lvl="1"/>
            <a:endParaRPr lang="en-US" sz="2400" dirty="0" smtClean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sz="2600" i="1" dirty="0" smtClean="0"/>
              <a:t>* OAI-ORE: Open </a:t>
            </a:r>
            <a:r>
              <a:rPr lang="en-US" sz="2600" i="1" dirty="0"/>
              <a:t>Archives </a:t>
            </a:r>
            <a:r>
              <a:rPr lang="en-US" sz="2600" i="1" dirty="0" smtClean="0"/>
              <a:t>Initiative</a:t>
            </a:r>
            <a:r>
              <a:rPr lang="en-US" sz="2600" i="1" dirty="0"/>
              <a:t> </a:t>
            </a:r>
            <a:r>
              <a:rPr lang="en-US" sz="2600" i="1" dirty="0" smtClean="0"/>
              <a:t>Object </a:t>
            </a:r>
            <a:r>
              <a:rPr lang="en-US" sz="2600" i="1" dirty="0"/>
              <a:t>Exchange and Reuse</a:t>
            </a:r>
          </a:p>
        </p:txBody>
      </p:sp>
    </p:spTree>
    <p:extLst>
      <p:ext uri="{BB962C8B-B14F-4D97-AF65-F5344CB8AC3E}">
        <p14:creationId xmlns:p14="http://schemas.microsoft.com/office/powerpoint/2010/main" val="183455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091" y="309706"/>
            <a:ext cx="10515600" cy="1103457"/>
          </a:xfrm>
        </p:spPr>
        <p:txBody>
          <a:bodyPr>
            <a:normAutofit/>
          </a:bodyPr>
          <a:lstStyle/>
          <a:p>
            <a:r>
              <a:rPr lang="en-US" sz="5400" b="1" dirty="0" smtClean="0">
                <a:solidFill>
                  <a:srgbClr val="FF0000"/>
                </a:solidFill>
              </a:rPr>
              <a:t>Motivation (cont.)</a:t>
            </a:r>
            <a:endParaRPr lang="en-US" sz="54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5564"/>
            <a:ext cx="10515600" cy="491836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4200" b="1" dirty="0" err="1" smtClean="0"/>
              <a:t>YesWorkflow</a:t>
            </a:r>
            <a:endParaRPr lang="en-US" sz="4200" b="1" dirty="0" smtClean="0"/>
          </a:p>
          <a:p>
            <a:pPr marL="0" indent="0">
              <a:buNone/>
            </a:pPr>
            <a:endParaRPr lang="en-US" sz="2400" b="1" dirty="0" smtClean="0"/>
          </a:p>
          <a:p>
            <a:pPr>
              <a:buFont typeface="Arial" charset="0"/>
              <a:buChar char="•"/>
            </a:pPr>
            <a:r>
              <a:rPr lang="en-US" sz="3300" dirty="0" smtClean="0"/>
              <a:t>Defines a set of annotations for declaring the expected dataflow patterns in scripts written in any text-based programming language.</a:t>
            </a:r>
          </a:p>
          <a:p>
            <a:pPr>
              <a:buFont typeface="Arial" charset="0"/>
              <a:buChar char="•"/>
            </a:pPr>
            <a:endParaRPr lang="en-US" sz="3300" dirty="0" smtClean="0"/>
          </a:p>
          <a:p>
            <a:pPr>
              <a:buFont typeface="Arial" charset="0"/>
              <a:buChar char="•"/>
            </a:pPr>
            <a:r>
              <a:rPr lang="en-US" sz="3300" dirty="0" smtClean="0"/>
              <a:t>YW builds a workflow model of the script based on these annotations, revealing the computational modules and dataflow dependencies in the script.  </a:t>
            </a:r>
          </a:p>
          <a:p>
            <a:pPr>
              <a:buFont typeface="Arial" charset="0"/>
              <a:buChar char="•"/>
            </a:pPr>
            <a:endParaRPr lang="en-US" sz="3300" dirty="0" smtClean="0"/>
          </a:p>
          <a:p>
            <a:pPr>
              <a:buFont typeface="Arial" charset="0"/>
              <a:buChar char="•"/>
            </a:pPr>
            <a:r>
              <a:rPr lang="en-US" sz="3300" dirty="0" smtClean="0"/>
              <a:t>YW can capture additional script-related artifacts, i.e., not only the workflow graph (</a:t>
            </a:r>
            <a:r>
              <a:rPr lang="en-US" sz="3300" i="1" dirty="0" smtClean="0"/>
              <a:t>prospective</a:t>
            </a:r>
            <a:r>
              <a:rPr lang="en-US" sz="3300" dirty="0" smtClean="0"/>
              <a:t> provenance) but also runtime observables (</a:t>
            </a:r>
            <a:r>
              <a:rPr lang="en-US" sz="3300" i="1" dirty="0" smtClean="0"/>
              <a:t>retrospective</a:t>
            </a:r>
            <a:r>
              <a:rPr lang="en-US" sz="3300" dirty="0" smtClean="0"/>
              <a:t> provenance) that can be queried by Prolog &amp; </a:t>
            </a:r>
            <a:r>
              <a:rPr lang="en-US" sz="3300" dirty="0" err="1" smtClean="0"/>
              <a:t>DataLog</a:t>
            </a:r>
            <a:r>
              <a:rPr lang="en-US" sz="3300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968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091" y="309706"/>
            <a:ext cx="10515600" cy="1103457"/>
          </a:xfrm>
        </p:spPr>
        <p:txBody>
          <a:bodyPr>
            <a:normAutofit/>
          </a:bodyPr>
          <a:lstStyle/>
          <a:p>
            <a:r>
              <a:rPr lang="en-US" sz="5400" b="1" dirty="0" smtClean="0">
                <a:solidFill>
                  <a:srgbClr val="FF0000"/>
                </a:solidFill>
              </a:rPr>
              <a:t>Motivation (cont.)</a:t>
            </a:r>
            <a:endParaRPr lang="en-US" sz="54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5564"/>
            <a:ext cx="10515600" cy="46113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4200" b="1" dirty="0" smtClean="0"/>
              <a:t>Project Goals</a:t>
            </a:r>
          </a:p>
          <a:p>
            <a:pPr marL="0" indent="0">
              <a:buNone/>
            </a:pPr>
            <a:endParaRPr lang="en-US" sz="2200" b="1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Allow YW-captured provenance information be easy to query together with other available provenance information which is already in RDF format.</a:t>
            </a:r>
          </a:p>
          <a:p>
            <a:pPr>
              <a:buFont typeface="Arial" charset="0"/>
              <a:buChar char="•"/>
            </a:pPr>
            <a:endParaRPr lang="en-US" b="1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Enable all of the provenance information that can be collected by </a:t>
            </a:r>
            <a:r>
              <a:rPr lang="en-US" dirty="0" err="1" smtClean="0"/>
              <a:t>YesWorkflow</a:t>
            </a:r>
            <a:r>
              <a:rPr lang="en-US" dirty="0" smtClean="0"/>
              <a:t> and exported to Prolog facts, to be exported alternatively to an RDF representation.</a:t>
            </a:r>
          </a:p>
          <a:p>
            <a:pPr>
              <a:buFont typeface="Arial" charset="0"/>
              <a:buChar char="•"/>
            </a:pP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Produce RDF documents that are both easy to read directly and also easy to query using SPARQL.</a:t>
            </a:r>
          </a:p>
          <a:p>
            <a:pPr>
              <a:buFont typeface="Arial" charset="0"/>
              <a:buChar char="•"/>
            </a:pPr>
            <a:endParaRPr lang="en-US" sz="30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122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08214" y="212624"/>
            <a:ext cx="10515600" cy="815282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rgbClr val="FF0000"/>
                </a:solidFill>
              </a:rPr>
              <a:t>YesWorkflow</a:t>
            </a:r>
            <a:r>
              <a:rPr lang="en-US" b="1" dirty="0" smtClean="0">
                <a:solidFill>
                  <a:srgbClr val="FF0000"/>
                </a:solidFill>
              </a:rPr>
              <a:t> Overview – How it works?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73" y="1027906"/>
            <a:ext cx="10378441" cy="556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9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486" y="42965"/>
            <a:ext cx="12762350" cy="1325563"/>
          </a:xfrm>
        </p:spPr>
        <p:txBody>
          <a:bodyPr>
            <a:normAutofit/>
          </a:bodyPr>
          <a:lstStyle/>
          <a:p>
            <a:r>
              <a:rPr lang="en-US" sz="3900" b="1" dirty="0" err="1" smtClean="0">
                <a:solidFill>
                  <a:srgbClr val="FF0000"/>
                </a:solidFill>
              </a:rPr>
              <a:t>YesWorkflow</a:t>
            </a:r>
            <a:r>
              <a:rPr lang="en-US" sz="3900" b="1" dirty="0" smtClean="0">
                <a:solidFill>
                  <a:srgbClr val="FF0000"/>
                </a:solidFill>
              </a:rPr>
              <a:t> Overview (cont.) – Existing query capabilities</a:t>
            </a:r>
            <a:endParaRPr lang="en-US" sz="39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2486" y="1191924"/>
            <a:ext cx="11522735" cy="5472111"/>
          </a:xfrm>
        </p:spPr>
        <p:txBody>
          <a:bodyPr>
            <a:normAutofit fontScale="925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b="1" dirty="0"/>
              <a:t>F</a:t>
            </a:r>
            <a:r>
              <a:rPr lang="en-US" sz="3000" b="1" dirty="0" smtClean="0"/>
              <a:t>act files: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000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000" b="1" dirty="0" smtClean="0"/>
              <a:t>Question: </a:t>
            </a:r>
            <a:r>
              <a:rPr lang="en-US" sz="3000" dirty="0"/>
              <a:t>What is the name of the top-level workflow</a:t>
            </a:r>
            <a:r>
              <a:rPr lang="en-US" sz="3000" dirty="0" smtClean="0"/>
              <a:t>?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000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000" b="1" dirty="0" smtClean="0"/>
              <a:t>Query</a:t>
            </a:r>
            <a:r>
              <a:rPr lang="en-US" sz="3000" b="1" dirty="0">
                <a:sym typeface="Wingdings"/>
              </a:rPr>
              <a:t> </a:t>
            </a:r>
            <a:r>
              <a:rPr lang="en-US" sz="3000" b="1" dirty="0" smtClean="0">
                <a:sym typeface="Wingdings"/>
              </a:rPr>
              <a:t>(DLV):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000" b="1" dirty="0" smtClean="0">
              <a:sym typeface="Wingdings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000" i="1" dirty="0" smtClean="0"/>
              <a:t>    mq2(</a:t>
            </a:r>
            <a:r>
              <a:rPr lang="en-US" sz="3000" i="1" dirty="0" err="1" smtClean="0"/>
              <a:t>WorkflowName</a:t>
            </a:r>
            <a:r>
              <a:rPr lang="en-US" sz="3000" i="1" dirty="0"/>
              <a:t>) </a:t>
            </a:r>
            <a:r>
              <a:rPr lang="en-US" sz="3000" i="1" dirty="0" smtClean="0"/>
              <a:t>:- workflow(W), </a:t>
            </a:r>
            <a:r>
              <a:rPr lang="en-US" sz="3000" i="1" dirty="0"/>
              <a:t>program(W, </a:t>
            </a:r>
            <a:r>
              <a:rPr lang="en-US" sz="3000" i="1" dirty="0" err="1" smtClean="0"/>
              <a:t>WorkflowName</a:t>
            </a:r>
            <a:r>
              <a:rPr lang="en-US" sz="3000" i="1" dirty="0" smtClean="0"/>
              <a:t>,_, </a:t>
            </a:r>
            <a:r>
              <a:rPr lang="en-US" sz="3000" i="1" dirty="0"/>
              <a:t>_, _).</a:t>
            </a:r>
            <a:endParaRPr lang="en-US" sz="3000" i="1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8382" y="1433760"/>
            <a:ext cx="6950941" cy="276305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3187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24" y="1993114"/>
            <a:ext cx="12065876" cy="410013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15425" y="281998"/>
            <a:ext cx="11287274" cy="1200439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rgbClr val="FF0000"/>
                </a:solidFill>
              </a:rPr>
              <a:t>YesWorkflow</a:t>
            </a:r>
            <a:r>
              <a:rPr lang="en-US" b="1" dirty="0" smtClean="0">
                <a:solidFill>
                  <a:srgbClr val="FF0000"/>
                </a:solidFill>
              </a:rPr>
              <a:t> Overview (cont.) 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07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dirty="0" smtClean="0">
                <a:solidFill>
                  <a:srgbClr val="FF0000"/>
                </a:solidFill>
              </a:rPr>
              <a:t>Approach / Method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51708"/>
            <a:ext cx="10515600" cy="4959927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ct val="50000"/>
              </a:spcBef>
            </a:pPr>
            <a:endParaRPr lang="en-GB" sz="1200" b="1" dirty="0">
              <a:solidFill>
                <a:srgbClr val="CC3300"/>
              </a:solidFill>
            </a:endParaRPr>
          </a:p>
          <a:p>
            <a:pPr marL="514350" indent="-514350">
              <a:buAutoNum type="arabicParenBoth"/>
            </a:pPr>
            <a:r>
              <a:rPr lang="en-US" sz="3000" dirty="0" smtClean="0"/>
              <a:t>Conceptualized RDF model that captures the provenance related portions of </a:t>
            </a:r>
            <a:r>
              <a:rPr lang="en-US" sz="3000" dirty="0" err="1" smtClean="0"/>
              <a:t>YesWorkflow</a:t>
            </a:r>
            <a:r>
              <a:rPr lang="en-US" sz="3000" dirty="0" smtClean="0"/>
              <a:t>.</a:t>
            </a:r>
          </a:p>
          <a:p>
            <a:pPr marL="514350" indent="-514350">
              <a:buAutoNum type="arabicParenBoth"/>
            </a:pPr>
            <a:r>
              <a:rPr lang="en-US" sz="3000" dirty="0" smtClean="0"/>
              <a:t>“Hand-crafted” RDF document based on the model for a specific YW example.</a:t>
            </a:r>
          </a:p>
          <a:p>
            <a:pPr marL="514350" indent="-514350">
              <a:buAutoNum type="arabicParenBoth"/>
            </a:pPr>
            <a:r>
              <a:rPr lang="en-US" sz="3000" dirty="0" smtClean="0"/>
              <a:t> Wrote SPARQL queries to mimic existing (working) Prolog/</a:t>
            </a:r>
            <a:r>
              <a:rPr lang="en-US" sz="3000" dirty="0" err="1" smtClean="0"/>
              <a:t>Datalog</a:t>
            </a:r>
            <a:r>
              <a:rPr lang="en-US" sz="3000" dirty="0" smtClean="0"/>
              <a:t> queries to ensure that the RDF model can support the same queries.</a:t>
            </a:r>
          </a:p>
          <a:p>
            <a:pPr marL="514350" indent="-514350">
              <a:buAutoNum type="arabicParenBoth"/>
            </a:pPr>
            <a:r>
              <a:rPr lang="en-US" sz="3000" dirty="0" smtClean="0"/>
              <a:t>Using two different RDF query engines (ARQ, Virtuoso) to test the queries.</a:t>
            </a:r>
          </a:p>
          <a:p>
            <a:pPr marL="514350" indent="-514350">
              <a:buAutoNum type="arabicParenBoth"/>
            </a:pPr>
            <a:endParaRPr lang="en-US" dirty="0" smtClean="0"/>
          </a:p>
          <a:p>
            <a:pPr marL="0" indent="0">
              <a:buNone/>
            </a:pPr>
            <a:r>
              <a:rPr lang="en-US" i="1" dirty="0" smtClean="0"/>
              <a:t>*Note: the four steps were implemented iteratively.    </a:t>
            </a:r>
            <a:endParaRPr lang="en-US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5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ttps://lh6.googleusercontent.com/ms1kjl8HWrOxFijg2cK3vGNBU4kUfkdHa6slsC-3-QFlu2WLsF2_nHlCpqwMKCWc31krbH-dYTVoBcfqHlvRXhrbDl_bLS63uYDsVhahIRexDbQ1SFPJPcLWLuKSyOI3titEGwtw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5472" y="15271504"/>
            <a:ext cx="8083859" cy="733860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</p:pic>
      <p:pic>
        <p:nvPicPr>
          <p:cNvPr id="3" name="Picture 2" descr="https://lh6.googleusercontent.com/ms1kjl8HWrOxFijg2cK3vGNBU4kUfkdHa6slsC-3-QFlu2WLsF2_nHlCpqwMKCWc31krbH-dYTVoBcfqHlvRXhrbDl_bLS63uYDsVhahIRexDbQ1SFPJPcLWLuKSyOI3titEGwtw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7872" y="15423904"/>
            <a:ext cx="8083859" cy="733860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</p:pic>
      <p:pic>
        <p:nvPicPr>
          <p:cNvPr id="4" name="Picture 3" descr="https://lh6.googleusercontent.com/ms1kjl8HWrOxFijg2cK3vGNBU4kUfkdHa6slsC-3-QFlu2WLsF2_nHlCpqwMKCWc31krbH-dYTVoBcfqHlvRXhrbDl_bLS63uYDsVhahIRexDbQ1SFPJPcLWLuKSyOI3titEGwtw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0272" y="15576304"/>
            <a:ext cx="8083859" cy="733860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</p:pic>
      <p:pic>
        <p:nvPicPr>
          <p:cNvPr id="5" name="Picture 4" descr="https://lh6.googleusercontent.com/ms1kjl8HWrOxFijg2cK3vGNBU4kUfkdHa6slsC-3-QFlu2WLsF2_nHlCpqwMKCWc31krbH-dYTVoBcfqHlvRXhrbDl_bLS63uYDsVhahIRexDbQ1SFPJPcLWLuKSyOI3titEGwtw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2672" y="15728704"/>
            <a:ext cx="8083859" cy="733860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</p:pic>
      <p:pic>
        <p:nvPicPr>
          <p:cNvPr id="6" name="Picture 5" descr="https://lh6.googleusercontent.com/ms1kjl8HWrOxFijg2cK3vGNBU4kUfkdHa6slsC-3-QFlu2WLsF2_nHlCpqwMKCWc31krbH-dYTVoBcfqHlvRXhrbDl_bLS63uYDsVhahIRexDbQ1SFPJPcLWLuKSyOI3titEGwtw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5072" y="15881104"/>
            <a:ext cx="8083859" cy="733860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56" y="1191534"/>
            <a:ext cx="6030898" cy="547768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097349" y="821466"/>
            <a:ext cx="4918842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i="1" dirty="0"/>
              <a:t>Prospective information: 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200" b="1" dirty="0"/>
              <a:t>Block</a:t>
            </a:r>
            <a:r>
              <a:rPr lang="en-US" sz="2200" dirty="0"/>
              <a:t> which represents for computational tasks in the script.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200" b="1" dirty="0"/>
              <a:t>Port</a:t>
            </a:r>
            <a:r>
              <a:rPr lang="en-US" sz="2200" dirty="0"/>
              <a:t> which represents for the connecting points in which blocks sending or receiving data to each other.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200" b="1" dirty="0"/>
              <a:t>Data</a:t>
            </a:r>
            <a:r>
              <a:rPr lang="en-US" sz="2200" dirty="0"/>
              <a:t> which represents for the data that flows between blocks via ports through out the script. </a:t>
            </a:r>
          </a:p>
          <a:p>
            <a:pPr marL="457200" indent="-457200">
              <a:buFont typeface="Arial" charset="0"/>
              <a:buChar char="•"/>
            </a:pPr>
            <a:endParaRPr lang="en-US" sz="2200" dirty="0"/>
          </a:p>
          <a:p>
            <a:r>
              <a:rPr lang="en-US" sz="2200" b="1" i="1" dirty="0"/>
              <a:t>Retrospective information: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200" b="1" dirty="0"/>
              <a:t>Resource</a:t>
            </a:r>
            <a:r>
              <a:rPr lang="en-US" sz="2200" dirty="0"/>
              <a:t>: which represents for physical instances of data generated during runtime events.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200" b="1" dirty="0" err="1"/>
              <a:t>URIVariable</a:t>
            </a:r>
            <a:r>
              <a:rPr lang="en-US" sz="2200" b="1" dirty="0"/>
              <a:t>: </a:t>
            </a:r>
            <a:r>
              <a:rPr lang="en-US" sz="2200" dirty="0"/>
              <a:t>which represents for resource file name with its path.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51001" y="-13855"/>
            <a:ext cx="10515600" cy="1325563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(1) Conceptualized RDF Model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0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4CeeD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CeeD" id="{E92AB166-31CA-B244-95A8-E28AF87F5BD1}" vid="{9A571330-726E-EB4E-ADEB-1C990D9C8FA6}"/>
    </a:ext>
  </a:extLst>
</a:theme>
</file>

<file path=ppt/theme/theme2.xml><?xml version="1.0" encoding="utf-8"?>
<a:theme xmlns:a="http://schemas.openxmlformats.org/drawingml/2006/main" name="Secondary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4CeeD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CeeD" id="{E92AB166-31CA-B244-95A8-E28AF87F5BD1}" vid="{9A571330-726E-EB4E-ADEB-1C990D9C8FA6}"/>
    </a:ext>
  </a:extLst>
</a:theme>
</file>

<file path=ppt/theme/theme4.xml><?xml version="1.0" encoding="utf-8"?>
<a:theme xmlns:a="http://schemas.openxmlformats.org/drawingml/2006/main" name="1_Secondary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4CeeD</Template>
  <TotalTime>161</TotalTime>
  <Words>790</Words>
  <Application>Microsoft Macintosh PowerPoint</Application>
  <PresentationFormat>Widescreen</PresentationFormat>
  <Paragraphs>128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Arial</vt:lpstr>
      <vt:lpstr>Arial Narrow</vt:lpstr>
      <vt:lpstr>Calibri</vt:lpstr>
      <vt:lpstr>Calibri Light</vt:lpstr>
      <vt:lpstr>Cambria</vt:lpstr>
      <vt:lpstr>Droid Sans</vt:lpstr>
      <vt:lpstr>Wingdings</vt:lpstr>
      <vt:lpstr>4CeeD</vt:lpstr>
      <vt:lpstr>Secondary Slide</vt:lpstr>
      <vt:lpstr>1_4CeeD</vt:lpstr>
      <vt:lpstr>1_Secondary Slide</vt:lpstr>
      <vt:lpstr>Office Theme</vt:lpstr>
      <vt:lpstr>Prospective and Retrospective Provenance Queries Using YesWorkflow, RDF, and SPARQL</vt:lpstr>
      <vt:lpstr>Motivation</vt:lpstr>
      <vt:lpstr>Motivation (cont.)</vt:lpstr>
      <vt:lpstr>Motivation (cont.)</vt:lpstr>
      <vt:lpstr>YesWorkflow Overview – How it works?</vt:lpstr>
      <vt:lpstr>YesWorkflow Overview (cont.) – Existing query capabilities</vt:lpstr>
      <vt:lpstr>YesWorkflow Overview (cont.) </vt:lpstr>
      <vt:lpstr>Approach / Method</vt:lpstr>
      <vt:lpstr>(1) Conceptualized RDF Model</vt:lpstr>
      <vt:lpstr>Mapping with ProvONE (A PROV Extension Data Model for Scientific Workflow Provenance). Details here</vt:lpstr>
      <vt:lpstr>(2) “Hand crafted” RDF Representation</vt:lpstr>
      <vt:lpstr>PowerPoint Presentation</vt:lpstr>
      <vt:lpstr>(3) (4) Wrote and tested SPARQL queries </vt:lpstr>
      <vt:lpstr>Findings</vt:lpstr>
      <vt:lpstr>Plans for Future Works</vt:lpstr>
      <vt:lpstr>PowerPoint Presentation</vt:lpstr>
      <vt:lpstr>YesWorkflow Overview (cont.)</vt:lpstr>
      <vt:lpstr>Results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Bertram Ludaescher</dc:creator>
  <cp:lastModifiedBy>Nguyen, Phuong Viet</cp:lastModifiedBy>
  <cp:revision>37</cp:revision>
  <dcterms:created xsi:type="dcterms:W3CDTF">2017-08-16T18:07:22Z</dcterms:created>
  <dcterms:modified xsi:type="dcterms:W3CDTF">2017-08-17T14:35:44Z</dcterms:modified>
</cp:coreProperties>
</file>

<file path=docProps/thumbnail.jpeg>
</file>